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houghtco.com/what-are-fry-words-4172325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sha.org/public/speech/disorders/Speech-Sound-Disorders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nidcd.nih.gov/health/statistics/quick-statistics-voice-speech-language" TargetMode="External"/><Relationship Id="rId3" Type="http://schemas.openxmlformats.org/officeDocument/2006/relationships/hyperlink" Target="https://www.asha.org/PRPSpecificTopic.aspx?folderid=8589935321&amp;section=Incidence_and_Prevalence" TargetMode="External"/><Relationship Id="rId4" Type="http://schemas.openxmlformats.org/officeDocument/2006/relationships/hyperlink" Target="https://www.asha.org/uploadedFiles/Schools-2018-SLP-Caseload-and-Workload-Characteristics.pdf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sha.org/public/speech/disorders/Speech-Sound-Disorders/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sha.org/public/speech/disorders/Speech-Sound-Disorders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sha.org/Practice-Portal/Clinical-Topics/Articulation-and-Phonology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mommyspeechtherapy.com/?p=2158" TargetMode="External"/><Relationship Id="rId3" Type="http://schemas.openxmlformats.org/officeDocument/2006/relationships/hyperlink" Target="https://www.asha.org/public/speech/disorders/Speech-Sound-Disorders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755d9be7d_0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755d9be7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basically what my prototype looks like.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It’s a computer program using Python that finds target words for particular phonological processes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I’ll show you a live demonstration momentarily but first I need to explain that first requirement for target words.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755d9be7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755d9be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First of all, my program can’t just search the entire English lexicon for words like dog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After talking to SLPs, I realized that finding the right set of words is extremely important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want words which are easy to pronounce and are hopefully already known to the child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 how did I make my list?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 the last century, people created lists of the most frequent words which we recognize by a quick glance, we don’t need to sound out each letter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These are called sight words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Dolch and Fry sight word lists are best examples of that and are great for finding age appropriate simple words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Some SLPs I interviewed also </a:t>
            </a:r>
            <a:r>
              <a:rPr lang="en"/>
              <a:t>recommended</a:t>
            </a:r>
            <a:r>
              <a:rPr lang="en"/>
              <a:t> names and characters from tv shows, so I threw some of those in there too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“Klist” is just what I call my main list of 445 words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https://www.thoughtco.com/what-are-fry-words-4172325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5ca60345f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5ca60345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Searching for the right sounds are easy if you understand a bit of linguistics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 all of phonological processes my prototype searches for, the error is in articulating the consonant in the wrong place in the mouth or throat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go back to John, he replaced alveolar sounds like /t/, /d/, and /n/, with velar sounds like /k/, /g/, and /ng/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That’s why this phonological process is called backing, John is moving his tongue much farther back in his mouth than he should.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https://www.asha.org/public/speech/disorders/Speech-Sound-Disorders/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07af35fb8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07af35fb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5ca60345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5ca6034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7427d8a6c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7427d8a6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 I got these statistics from the NIH and the </a:t>
            </a:r>
            <a:r>
              <a:rPr lang="en"/>
              <a:t>American Speech-Language-Hearing Association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https://www.nidcd.nih.gov/health/statistics/quick-statistics-voice-speech-language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https://www.asha.org/PRPSpecificTopic.aspx?folderid=8589935321&amp;section=Incidence_and_Prevalence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https://www.asha.org/uploadedFiles/Schools-2018-SLP-Caseload-and-Workload-Characteristics.pdf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5ca60345f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5ca60345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5ca60345f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5ca60345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Bales, Kris. "What Are Fry Words?" ThoughtCo, Feb. 11, 2020, thoughtco.com/what-are-fry-words-4172325.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Hanks, Heidi. “What Are Phonological Processes?” </a:t>
            </a:r>
            <a:r>
              <a:rPr i="1" lang="en"/>
              <a:t>Thoughts on Speech &amp; Language Development</a:t>
            </a:r>
            <a:r>
              <a:rPr lang="en"/>
              <a:t>, mommyspeechtherapy.com/?p=2158.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Janota, Jeanette. “2018 Schools Survey: SLP Caseload and Workload Characteristics.” </a:t>
            </a:r>
            <a:r>
              <a:rPr i="1" lang="en"/>
              <a:t>Asha.org</a:t>
            </a:r>
            <a:r>
              <a:rPr lang="en"/>
              <a:t>, </a:t>
            </a:r>
            <a:endParaRPr/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www.asha.org/uploadedFiles/Schools-2018-SLP-Caseload-and-Workload-Characteristics.pdf.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Kirchberger, Ardith. 18 Mar. 2020.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Lister, Amy. 17 Mar. 2020.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Lucas, Kelsey. 19 Mar. 2020.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“Quick Statistics About Voice, Speech, Language.” </a:t>
            </a:r>
            <a:r>
              <a:rPr i="1" lang="en"/>
              <a:t>National Institute of Deafness and Other Communication Disorders</a:t>
            </a:r>
            <a:r>
              <a:rPr lang="en"/>
              <a:t>, U.S. Department of Health and Human </a:t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Services, 21 Dec. 2017, www.nidcd.nih.gov/health/statistics/quick-statistics-voice-speech-language.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“Speech Sound Disorders.” </a:t>
            </a:r>
            <a:r>
              <a:rPr i="1" lang="en"/>
              <a:t>American Speech-Language-Hearing Association</a:t>
            </a:r>
            <a:r>
              <a:rPr lang="en"/>
              <a:t>, ASHA, www.asha.org/public/speech/disorders/Speech-Sound-Disorders/.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“Speech Sound Disorders: Articulation and Phonology: Overview.” </a:t>
            </a:r>
            <a:r>
              <a:rPr i="1" lang="en"/>
              <a:t>Speech Sound Disorders: Articulation and Phonology: Overview</a:t>
            </a:r>
            <a:r>
              <a:rPr lang="en"/>
              <a:t>, ASHA, </a:t>
            </a:r>
            <a:endParaRPr/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www.asha.org/Practice-Portal/Clinical-Topics/Articulation-and-Phonology/.</a:t>
            </a:r>
            <a:endParaRPr/>
          </a:p>
          <a:p>
            <a:pPr indent="0" lvl="0" marL="3556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5b1c15631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5b1c1563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Speech sound disorders are essentially the foundation of my project, so I’m going to have to make sure that you all understand them before we continue.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Most simply, a speech sound disorder is when you cannot say a speech sound.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https://www.asha.org/public/speech/disorders/Speech-Sound-Disorders/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7af35fb8_0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07af35fb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is a speech sound?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These are the basic building blocks of language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If you are unable to use some of these building blocks of language, it’s going to be a lot harder for people to understand what you are saying.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I’ll talk more about this later, but in short, it’s going to make it harder for someone to learn, have relationships, and basically negatively impact their pursuit of happiness.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https://www.asha.org/public/speech/disorders/Speech-Sound-Disorders/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5b1c15631_0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5b1c1563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As you can see, a lot of things fall under the </a:t>
            </a:r>
            <a:r>
              <a:rPr lang="en"/>
              <a:t>category</a:t>
            </a:r>
            <a:r>
              <a:rPr lang="en"/>
              <a:t> of speech sound disorders, because there are so many ways for them to occur and work.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Today, we’re only going to focus on one of these, phonological disorders.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 you can see, these fall under the functional speech sound disorders with no known cause.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 quote the American Speech-Language-Hearing </a:t>
            </a:r>
            <a:r>
              <a:rPr lang="en"/>
              <a:t>Association</a:t>
            </a:r>
            <a:r>
              <a:rPr lang="en"/>
              <a:t>, “phonological disorders focus on predictable rule-based errors [in </a:t>
            </a:r>
            <a:r>
              <a:rPr lang="en"/>
              <a:t>pronunciation</a:t>
            </a:r>
            <a:r>
              <a:rPr lang="en"/>
              <a:t>]”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Let’s go into more detail on this. I can’t see your faces and I know you might still be confused.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https://www.asha.org/Practice-Portal/Clinical-Topics/Articulation-and-Phonology/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5b1c15631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5b1c1563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 think the best way for you to get a basic understanding of phonological disorders in the time is for me to give you an example.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John is a 6 year old who has been in 1st grade for a few months now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His teachers and parents have noticed that he still makes the same mistakes which we all make when we are young: pronouncing car “cah” and dog “gog.”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However, John’s mispronunciations are </a:t>
            </a:r>
            <a:r>
              <a:rPr lang="en"/>
              <a:t>consistent</a:t>
            </a:r>
            <a:r>
              <a:rPr lang="en"/>
              <a:t>, unchanging, and some of them, like pronouncing dog “gog” are quite unusual.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Halfway through first grade, John turns seven and still pronounces dog “gog”. 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Most of the time, when John tries to say words with consonants pronounced with the tip of his tongue like /d/, he ends up saying sounds farther back in his mouth like /g/.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As this mispronunciation can be so clearly defined, it is called a phonological process. And, as this phonological process shows no sign of changing and could clearly harm his ability to communicate with others and live a happy, normal life, it is a phonological disorder.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http://mommyspeechtherapy.com/?p=2158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https://www.asha.org/public/speech/disorders/Speech-Sound-Disorders/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5b1c15631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5b1c1563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Now that we know that John has a phonological disorder, how do we help him out?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Fortunately, speech language pathologists, like the one in the picture above, can erase phonological processes from speech with speech therapy.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 interviewed six different speech </a:t>
            </a:r>
            <a:r>
              <a:rPr lang="en"/>
              <a:t>language</a:t>
            </a:r>
            <a:r>
              <a:rPr lang="en"/>
              <a:t> pathologists, and I got the same answer from all of them when I asked them what speech therapy actually is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We know the goal, in the case of John it is to eliminate phonological processes, but how it is done is unique to almost every speech language pathologist.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In the example above, for example, I can tell that this speech language pathologist, which I’m going to call SLPs for ease, is trying to show this child how to pronounce the /s/ sound by pointing to the parts of the mouth </a:t>
            </a:r>
            <a:r>
              <a:rPr lang="en"/>
              <a:t>which</a:t>
            </a:r>
            <a:r>
              <a:rPr lang="en"/>
              <a:t> produce the sound.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One of most important things just tons of practice. To engage kids like John, they turn therapy into a game, where he is just </a:t>
            </a:r>
            <a:r>
              <a:rPr lang="en"/>
              <a:t>continuing</a:t>
            </a:r>
            <a:r>
              <a:rPr lang="en"/>
              <a:t> to practice pronouncing words like dog over and over again until he can confidently do it by himself without even thinking about 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(info obtained from my interviews)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7427d8a6c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87427d8a6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where my project comes 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SLPs need to find good words for practicing pronunciation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 to go back to my example, this is what the SLP would need to do to find words that would help John practice saying dog correctly.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There are two main requirements which my prototype also needs to be able to do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Firstly, the SLP must find words which are suitable for John’s age group (1st grade)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Secondly, they need to have the sounds which John has trouble pronouncing correctly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Sounds produced with the tip of your tongue like the s is snake or the n sound in noodle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These are called the target sounds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I’d also like to not that those slashes next to the d show that I’m talking about the d sound</a:t>
            </a:r>
            <a:endParaRPr/>
          </a:p>
          <a:p>
            <a:pPr indent="-317500" lvl="4" marL="22860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You’ll see them a lot more as we move 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are some example words which the SLP could use aside from just dog.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These are called target words.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I’d like you to notice two things from this list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Firstly, all of the consonants in these words except for /b/ are the target sounds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Secondly, all of these words are one syllable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Three of them follow the pattern consonant vowel consonant.</a:t>
            </a:r>
            <a:endParaRPr/>
          </a:p>
          <a:p>
            <a:pPr indent="-317500" lvl="4" marL="22860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Those kinds of words are called CVC words and they make great target words.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(info obtained from my interviews)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400">
                  <a:solidFill>
                    <a:schemeClr val="dk1"/>
                  </a:solidFill>
                </a:rPr>
                <a:t>‘’</a:t>
              </a:r>
              <a:endParaRPr b="1" sz="9400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691200" y="1393425"/>
            <a:ext cx="2501700" cy="29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▣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3321088" y="1393425"/>
            <a:ext cx="2501700" cy="29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▣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5950975" y="1393425"/>
            <a:ext cx="2501700" cy="29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▣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 txBox="1"/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" type="body"/>
          </p:nvPr>
        </p:nvSpPr>
        <p:spPr>
          <a:xfrm>
            <a:off x="457200" y="4258875"/>
            <a:ext cx="82296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/>
        </p:txBody>
      </p:sp>
      <p:sp>
        <p:nvSpPr>
          <p:cNvPr id="52" name="Google Shape;52;p9"/>
          <p:cNvSpPr/>
          <p:nvPr/>
        </p:nvSpPr>
        <p:spPr>
          <a:xfrm>
            <a:off x="3805198" y="4212742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b="1"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b="1"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b="1"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b="1"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b="1"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b="1"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b="1"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b="1" sz="1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ctrTitle"/>
          </p:nvPr>
        </p:nvSpPr>
        <p:spPr>
          <a:xfrm>
            <a:off x="4280450" y="0"/>
            <a:ext cx="4863600" cy="402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Programming Solutions for Speech Therapy</a:t>
            </a:r>
            <a:endParaRPr sz="4300"/>
          </a:p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3">
            <a:alphaModFix/>
          </a:blip>
          <a:srcRect b="0" l="8388" r="8388" t="0"/>
          <a:stretch/>
        </p:blipFill>
        <p:spPr>
          <a:xfrm>
            <a:off x="0" y="0"/>
            <a:ext cx="42804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/>
          <p:nvPr>
            <p:ph type="ctrTitle"/>
          </p:nvPr>
        </p:nvSpPr>
        <p:spPr>
          <a:xfrm>
            <a:off x="4280450" y="4299000"/>
            <a:ext cx="4863600" cy="8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Ben Lambright</a:t>
            </a:r>
            <a:endParaRPr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Prototype</a:t>
            </a:r>
            <a:endParaRPr/>
          </a:p>
        </p:txBody>
      </p:sp>
      <p:sp>
        <p:nvSpPr>
          <p:cNvPr id="143" name="Google Shape;143;p20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ate night coding | 책상 일러스트, 디자인, 책상"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8512" y="1432201"/>
            <a:ext cx="4846975" cy="3635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20"/>
          <p:cNvGrpSpPr/>
          <p:nvPr/>
        </p:nvGrpSpPr>
        <p:grpSpPr>
          <a:xfrm>
            <a:off x="8683298" y="-7"/>
            <a:ext cx="460705" cy="491455"/>
            <a:chOff x="9901824" y="937343"/>
            <a:chExt cx="744273" cy="793950"/>
          </a:xfrm>
        </p:grpSpPr>
        <p:grpSp>
          <p:nvGrpSpPr>
            <p:cNvPr id="146" name="Google Shape;146;p2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47" name="Google Shape;147;p2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2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2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2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2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2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2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2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2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7" name="Google Shape;157;p20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0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0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20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0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/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List of Appropriate Words: “Klist”</a:t>
            </a:r>
            <a:endParaRPr/>
          </a:p>
        </p:txBody>
      </p:sp>
      <p:sp>
        <p:nvSpPr>
          <p:cNvPr id="168" name="Google Shape;168;p21"/>
          <p:cNvSpPr txBox="1"/>
          <p:nvPr>
            <p:ph idx="1" type="body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"/>
              <a:t>445 words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"/>
              <a:t>Majority from the Dolch and Fry sight word lists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"/>
              <a:t>The remaining are names and characters from children’s tv shows</a:t>
            </a:r>
            <a:endParaRPr/>
          </a:p>
        </p:txBody>
      </p:sp>
      <p:sp>
        <p:nvSpPr>
          <p:cNvPr id="169" name="Google Shape;169;p21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0" name="Google Shape;170;p21"/>
          <p:cNvPicPr preferRelativeResize="0"/>
          <p:nvPr/>
        </p:nvPicPr>
        <p:blipFill rotWithShape="1">
          <a:blip r:embed="rId3">
            <a:alphaModFix/>
          </a:blip>
          <a:srcRect b="70638" l="0" r="0" t="0"/>
          <a:stretch/>
        </p:blipFill>
        <p:spPr>
          <a:xfrm>
            <a:off x="691200" y="3635525"/>
            <a:ext cx="3781425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1"/>
          <p:cNvPicPr preferRelativeResize="0"/>
          <p:nvPr/>
        </p:nvPicPr>
        <p:blipFill rotWithShape="1">
          <a:blip r:embed="rId4">
            <a:alphaModFix/>
          </a:blip>
          <a:srcRect b="72161" l="18690" r="18734" t="0"/>
          <a:stretch/>
        </p:blipFill>
        <p:spPr>
          <a:xfrm>
            <a:off x="4393000" y="3635525"/>
            <a:ext cx="4163775" cy="14318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1"/>
          <p:cNvSpPr txBox="1"/>
          <p:nvPr/>
        </p:nvSpPr>
        <p:spPr>
          <a:xfrm>
            <a:off x="7536250" y="3769925"/>
            <a:ext cx="10206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Fry</a:t>
            </a: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b="1"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Searching for the Right Sounds</a:t>
            </a:r>
            <a:endParaRPr/>
          </a:p>
        </p:txBody>
      </p:sp>
      <p:sp>
        <p:nvSpPr>
          <p:cNvPr id="178" name="Google Shape;178;p22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675" y="1457450"/>
            <a:ext cx="6724650" cy="36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/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Phonological Processes</a:t>
            </a:r>
            <a:endParaRPr/>
          </a:p>
        </p:txBody>
      </p:sp>
      <p:sp>
        <p:nvSpPr>
          <p:cNvPr id="185" name="Google Shape;185;p23"/>
          <p:cNvSpPr txBox="1"/>
          <p:nvPr>
            <p:ph idx="1" type="body"/>
          </p:nvPr>
        </p:nvSpPr>
        <p:spPr>
          <a:xfrm>
            <a:off x="691200" y="1322700"/>
            <a:ext cx="3882000" cy="37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Backing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Fronting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Gliding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Stopping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Vowelization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Affrication</a:t>
            </a:r>
            <a:endParaRPr/>
          </a:p>
        </p:txBody>
      </p:sp>
      <p:sp>
        <p:nvSpPr>
          <p:cNvPr id="186" name="Google Shape;186;p23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23"/>
          <p:cNvSpPr txBox="1"/>
          <p:nvPr>
            <p:ph idx="1" type="body"/>
          </p:nvPr>
        </p:nvSpPr>
        <p:spPr>
          <a:xfrm>
            <a:off x="4573200" y="1322700"/>
            <a:ext cx="3882000" cy="37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Deaffrication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Alveolarization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Depalatalization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Labialization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b="1" lang="en"/>
              <a:t>Denasalization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Without Further Ado...</a:t>
            </a:r>
            <a:endParaRPr/>
          </a:p>
        </p:txBody>
      </p:sp>
      <p:sp>
        <p:nvSpPr>
          <p:cNvPr id="193" name="Google Shape;193;p24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C7F464"/>
                </a:solidFill>
              </a:rPr>
              <a:t>3</a:t>
            </a:r>
            <a:r>
              <a:rPr lang="en" sz="9600">
                <a:solidFill>
                  <a:srgbClr val="C7F464"/>
                </a:solidFill>
              </a:rPr>
              <a:t>.</a:t>
            </a:r>
            <a:endParaRPr sz="9600">
              <a:solidFill>
                <a:srgbClr val="C7F464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Thoughts</a:t>
            </a:r>
            <a:endParaRPr/>
          </a:p>
        </p:txBody>
      </p:sp>
      <p:sp>
        <p:nvSpPr>
          <p:cNvPr id="199" name="Google Shape;199;p25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0" name="Google Shape;200;p25"/>
          <p:cNvGrpSpPr/>
          <p:nvPr/>
        </p:nvGrpSpPr>
        <p:grpSpPr>
          <a:xfrm>
            <a:off x="8773247" y="7"/>
            <a:ext cx="370755" cy="445841"/>
            <a:chOff x="4539787" y="1011032"/>
            <a:chExt cx="598958" cy="720261"/>
          </a:xfrm>
        </p:grpSpPr>
        <p:sp>
          <p:nvSpPr>
            <p:cNvPr id="201" name="Google Shape;201;p25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5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5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5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5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7F464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rgbClr val="454F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54F5B"/>
              </a:solidFill>
            </a:endParaRPr>
          </a:p>
        </p:txBody>
      </p:sp>
      <p:sp>
        <p:nvSpPr>
          <p:cNvPr id="211" name="Google Shape;211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rgbClr val="4ECD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6"/>
          <p:cNvSpPr txBox="1"/>
          <p:nvPr>
            <p:ph idx="4294967295" type="ctrTitle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4ECDC4"/>
                </a:solidFill>
              </a:rPr>
              <a:t>8-9%</a:t>
            </a:r>
            <a:endParaRPr sz="4800">
              <a:solidFill>
                <a:srgbClr val="4ECDC4"/>
              </a:solidFill>
            </a:endParaRPr>
          </a:p>
        </p:txBody>
      </p:sp>
      <p:sp>
        <p:nvSpPr>
          <p:cNvPr id="213" name="Google Shape;213;p26"/>
          <p:cNvSpPr txBox="1"/>
          <p:nvPr>
            <p:ph idx="4294967295" type="subTitle"/>
          </p:nvPr>
        </p:nvSpPr>
        <p:spPr>
          <a:xfrm>
            <a:off x="685800" y="801692"/>
            <a:ext cx="77724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Percentage of young children in the US with speech sound disorders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14" name="Google Shape;214;p26"/>
          <p:cNvSpPr txBox="1"/>
          <p:nvPr>
            <p:ph idx="4294967295" type="ctrTitle"/>
          </p:nvPr>
        </p:nvSpPr>
        <p:spPr>
          <a:xfrm>
            <a:off x="685800" y="367695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4ECDC4"/>
                </a:solidFill>
              </a:rPr>
              <a:t>48:1</a:t>
            </a:r>
            <a:endParaRPr sz="4800">
              <a:solidFill>
                <a:srgbClr val="4ECDC4"/>
              </a:solidFill>
            </a:endParaRPr>
          </a:p>
        </p:txBody>
      </p:sp>
      <p:sp>
        <p:nvSpPr>
          <p:cNvPr id="215" name="Google Shape;215;p26"/>
          <p:cNvSpPr txBox="1"/>
          <p:nvPr>
            <p:ph idx="4294967295" type="subTitle"/>
          </p:nvPr>
        </p:nvSpPr>
        <p:spPr>
          <a:xfrm>
            <a:off x="685800" y="4230693"/>
            <a:ext cx="77724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Median caseload size of students per speech language pathologist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16" name="Google Shape;216;p26"/>
          <p:cNvSpPr txBox="1"/>
          <p:nvPr>
            <p:ph idx="4294967295" type="ctrTitle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C7F464"/>
                </a:solidFill>
              </a:rPr>
              <a:t>67.6%</a:t>
            </a:r>
            <a:endParaRPr sz="4800">
              <a:solidFill>
                <a:srgbClr val="C7F464"/>
              </a:solidFill>
            </a:endParaRPr>
          </a:p>
        </p:txBody>
      </p:sp>
      <p:sp>
        <p:nvSpPr>
          <p:cNvPr id="217" name="Google Shape;217;p26"/>
          <p:cNvSpPr txBox="1"/>
          <p:nvPr>
            <p:ph idx="4294967295" type="subTitle"/>
          </p:nvPr>
        </p:nvSpPr>
        <p:spPr>
          <a:xfrm>
            <a:off x="685800" y="2516192"/>
            <a:ext cx="77724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Percentage of children with these disorders who have received treatment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18" name="Google Shape;218;p26"/>
          <p:cNvSpPr txBox="1"/>
          <p:nvPr>
            <p:ph idx="12" type="sldNum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"/>
              <a:t>Ardith Kirchberger, Amy Lister, and SNHH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"/>
              <a:t>Stack overflow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"/>
              <a:t>Tim Bilick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"/>
              <a:t>Dan Lambright</a:t>
            </a:r>
            <a:endParaRPr/>
          </a:p>
        </p:txBody>
      </p:sp>
      <p:sp>
        <p:nvSpPr>
          <p:cNvPr id="225" name="Google Shape;225;p27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231" name="Google Shape;231;p28"/>
          <p:cNvSpPr txBox="1"/>
          <p:nvPr>
            <p:ph idx="1" type="body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(in the speaker notes)</a:t>
            </a:r>
            <a:endParaRPr/>
          </a:p>
        </p:txBody>
      </p:sp>
      <p:sp>
        <p:nvSpPr>
          <p:cNvPr id="232" name="Google Shape;232;p28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C7F464"/>
                </a:solidFill>
              </a:rPr>
              <a:t>1.</a:t>
            </a:r>
            <a:endParaRPr sz="9600">
              <a:solidFill>
                <a:srgbClr val="C7F464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 and Research</a:t>
            </a:r>
            <a:endParaRPr/>
          </a:p>
        </p:txBody>
      </p:sp>
      <p:sp>
        <p:nvSpPr>
          <p:cNvPr id="70" name="Google Shape;70;p12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1" name="Google Shape;71;p12"/>
          <p:cNvGrpSpPr/>
          <p:nvPr/>
        </p:nvGrpSpPr>
        <p:grpSpPr>
          <a:xfrm>
            <a:off x="8764523" y="3"/>
            <a:ext cx="379481" cy="445796"/>
            <a:chOff x="2554206" y="1011105"/>
            <a:chExt cx="613055" cy="720187"/>
          </a:xfrm>
        </p:grpSpPr>
        <p:sp>
          <p:nvSpPr>
            <p:cNvPr id="72" name="Google Shape;72;p12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2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2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idx="4294967295" type="ctrTitle"/>
          </p:nvPr>
        </p:nvSpPr>
        <p:spPr>
          <a:xfrm>
            <a:off x="1064925" y="2252105"/>
            <a:ext cx="7198200" cy="21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Speech Sound Disorders</a:t>
            </a:r>
            <a:endParaRPr sz="7200">
              <a:solidFill>
                <a:srgbClr val="FFFFFF"/>
              </a:solidFill>
            </a:endParaRPr>
          </a:p>
        </p:txBody>
      </p:sp>
      <p:grpSp>
        <p:nvGrpSpPr>
          <p:cNvPr id="80" name="Google Shape;80;p13"/>
          <p:cNvGrpSpPr/>
          <p:nvPr/>
        </p:nvGrpSpPr>
        <p:grpSpPr>
          <a:xfrm>
            <a:off x="3817597" y="676397"/>
            <a:ext cx="1508826" cy="1504564"/>
            <a:chOff x="3782700" y="1538288"/>
            <a:chExt cx="1578600" cy="1578600"/>
          </a:xfrm>
        </p:grpSpPr>
        <p:sp>
          <p:nvSpPr>
            <p:cNvPr id="81" name="Google Shape;81;p13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fmla="val 50000" name="adj1"/>
                <a:gd fmla="val 50000" name="adj2"/>
              </a:avLst>
            </a:prstGeom>
            <a:solidFill>
              <a:srgbClr val="C7F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 rot="-5400000">
              <a:off x="5001900" y="2757488"/>
              <a:ext cx="359400" cy="359400"/>
            </a:xfrm>
            <a:prstGeom prst="corner">
              <a:avLst>
                <a:gd fmla="val 50000" name="adj1"/>
                <a:gd fmla="val 50000" name="adj2"/>
              </a:avLst>
            </a:prstGeom>
            <a:solidFill>
              <a:srgbClr val="C7F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fmla="val 50000" name="adj1"/>
                <a:gd fmla="val 50000" name="adj2"/>
              </a:avLst>
            </a:prstGeom>
            <a:solidFill>
              <a:srgbClr val="C7F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 rot="10800000">
              <a:off x="5001900" y="1538288"/>
              <a:ext cx="359400" cy="359400"/>
            </a:xfrm>
            <a:prstGeom prst="corner">
              <a:avLst>
                <a:gd fmla="val 50000" name="adj1"/>
                <a:gd fmla="val 50000" name="adj2"/>
              </a:avLst>
            </a:prstGeom>
            <a:solidFill>
              <a:srgbClr val="C7F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p13"/>
          <p:cNvPicPr preferRelativeResize="0"/>
          <p:nvPr/>
        </p:nvPicPr>
        <p:blipFill rotWithShape="1">
          <a:blip r:embed="rId3">
            <a:alphaModFix/>
          </a:blip>
          <a:srcRect b="16065" l="0" r="0" t="20683"/>
          <a:stretch/>
        </p:blipFill>
        <p:spPr>
          <a:xfrm>
            <a:off x="3960598" y="848779"/>
            <a:ext cx="1222822" cy="11598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>
            <p:ph idx="4294967295" type="subTitle"/>
          </p:nvPr>
        </p:nvSpPr>
        <p:spPr>
          <a:xfrm>
            <a:off x="240300" y="4242900"/>
            <a:ext cx="8663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inability to say a speech sound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idx="4294967295" type="ctrTitle"/>
          </p:nvPr>
        </p:nvSpPr>
        <p:spPr>
          <a:xfrm>
            <a:off x="649075" y="2367900"/>
            <a:ext cx="7946400" cy="21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Speech Sounds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4"/>
          <p:cNvSpPr txBox="1"/>
          <p:nvPr>
            <p:ph idx="4294967295" type="subTitle"/>
          </p:nvPr>
        </p:nvSpPr>
        <p:spPr>
          <a:xfrm>
            <a:off x="240300" y="4358700"/>
            <a:ext cx="8663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basic sounds that make up language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5792" l="0" r="0" t="5907"/>
          <a:stretch/>
        </p:blipFill>
        <p:spPr>
          <a:xfrm>
            <a:off x="2179775" y="206525"/>
            <a:ext cx="4949025" cy="308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idx="4294967295" type="subTitle"/>
          </p:nvPr>
        </p:nvSpPr>
        <p:spPr>
          <a:xfrm>
            <a:off x="240300" y="3891875"/>
            <a:ext cx="8663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“phonological disorders focus on predictable rule-based errors [in pronunciation]”</a:t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4525" y="304800"/>
            <a:ext cx="4054955" cy="358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idx="4294967295" type="ctrTitle"/>
          </p:nvPr>
        </p:nvSpPr>
        <p:spPr>
          <a:xfrm>
            <a:off x="972888" y="3257127"/>
            <a:ext cx="7198200" cy="128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Meet John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5413" y="794813"/>
            <a:ext cx="1552324" cy="2614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6349" y="2129124"/>
            <a:ext cx="1741628" cy="128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idx="4294967295" type="ctrTitle"/>
          </p:nvPr>
        </p:nvSpPr>
        <p:spPr>
          <a:xfrm>
            <a:off x="972888" y="3257127"/>
            <a:ext cx="7198200" cy="128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Helping</a:t>
            </a:r>
            <a:r>
              <a:rPr lang="en" sz="7200">
                <a:solidFill>
                  <a:srgbClr val="FFFFFF"/>
                </a:solidFill>
              </a:rPr>
              <a:t> John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9838" y="304800"/>
            <a:ext cx="4424313" cy="2952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C7F464"/>
                </a:solidFill>
              </a:rPr>
              <a:t>2</a:t>
            </a:r>
            <a:r>
              <a:rPr lang="en" sz="9600">
                <a:solidFill>
                  <a:srgbClr val="C7F464"/>
                </a:solidFill>
              </a:rPr>
              <a:t>.</a:t>
            </a:r>
            <a:endParaRPr sz="9600">
              <a:solidFill>
                <a:srgbClr val="C7F464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Prototype</a:t>
            </a:r>
            <a:endParaRPr/>
          </a:p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4" name="Google Shape;124;p18"/>
          <p:cNvGrpSpPr/>
          <p:nvPr/>
        </p:nvGrpSpPr>
        <p:grpSpPr>
          <a:xfrm>
            <a:off x="8774142" y="-6"/>
            <a:ext cx="369868" cy="445629"/>
            <a:chOff x="3554761" y="1011374"/>
            <a:chExt cx="597525" cy="719918"/>
          </a:xfrm>
        </p:grpSpPr>
        <p:sp>
          <p:nvSpPr>
            <p:cNvPr id="125" name="Google Shape;125;p18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Words similar to “dog”</a:t>
            </a:r>
            <a:endParaRPr/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Requirements: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"/>
              <a:t>Fit for the age group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"/>
              <a:t>Have a sound like /d/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“doll,” “dad”, “sit”, “tell”, “Ben”</a:t>
            </a:r>
            <a:endParaRPr/>
          </a:p>
        </p:txBody>
      </p:sp>
      <p:sp>
        <p:nvSpPr>
          <p:cNvPr id="135" name="Google Shape;135;p19"/>
          <p:cNvSpPr txBox="1"/>
          <p:nvPr>
            <p:ph idx="12" type="sldNum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p19"/>
          <p:cNvPicPr preferRelativeResize="0"/>
          <p:nvPr/>
        </p:nvPicPr>
        <p:blipFill rotWithShape="1">
          <a:blip r:embed="rId3">
            <a:alphaModFix/>
          </a:blip>
          <a:srcRect b="0" l="0" r="21426" t="0"/>
          <a:stretch/>
        </p:blipFill>
        <p:spPr>
          <a:xfrm>
            <a:off x="6963750" y="0"/>
            <a:ext cx="2180252" cy="2618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9073" y="2618850"/>
            <a:ext cx="1413802" cy="252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sdemona template">
  <a:themeElements>
    <a:clrScheme name="Custom 347">
      <a:dk1>
        <a:srgbClr val="454F5B"/>
      </a:dk1>
      <a:lt1>
        <a:srgbClr val="FFFFFF"/>
      </a:lt1>
      <a:dk2>
        <a:srgbClr val="666666"/>
      </a:dk2>
      <a:lt2>
        <a:srgbClr val="F3F3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